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Full-bleed title
USE: Lead with one strong property or BTS image. Keep the title to two lines and the meeting purpose to one line.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Minimal title
USE: Best for executive briefings or a darker room. Replace the right-side image with a vertical BTS frame.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Agenda / roadmap
USE: Keep to four major beats. Use the right-side descriptions as speaking outcomes, not topic repetition.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Section divider
USE: Use a BTS image that visually supports the next section. One headline, one framing sentence, no bullets.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Narrative + team image
USE: Use for the central idea or company story. Keep the left side to one paragraph and three concise principles.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Big statement
USE: A pause slide. Use one memorable sentence plus one supporting line; do not add a list.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Metrics / proof
USE: Use three metrics maximum. Cite the source in notes or a small footer. Never mix actual and projected outcomes.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Capability grid
USE: Use for six services or offer pillars. Keep descriptions to one line and group related capabilities in the same row.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Four-stage process
USE: Keep the visible stage names short. Replace all four images together so the visual sequence feels intentional.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Image-led case study
USE: Use one hero frame and a challenge / approach / result narrative. Only use approved outcomes and identify projected values as potential.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Testimonial / proof
USE: Use a verified quote and approved attribution. Replace the sample team image with a customer or project image when permission exists.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Co-branding
USE: Add the brokerage logo at top left and use one approved accent color. Do not recolor, distort or separate the Aerial Canvas wordmark and icon.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Team + roles
USE: Use one real team image and three role groups. Avoid dense org charts in a brokerage meeting.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LAYOUT: Closing / Q&amp;A
USE: End with one next action and an owner. If this is Q&amp;A, remove the owner/action/date pill and keep the slide visually quiet.
BRAND: Poppins-led typography; full logo preferred when space allows; official palette and current-site periwinkle accent. Replace sample text and photography before external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_LIGHT">
    <p:bg>
      <p:bgPr>
        <a:solidFill>
          <a:srgbClr val="F8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1E1F"/>
          </a:solidFill>
          <a:ln w="12700">
            <a:solidFill>
              <a:srgbClr val="1F1E1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220" kern="0" dirty="0">
                <a:solidFill>
                  <a:srgbClr val="8F8F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AERIAL CANVAS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006840" y="6446520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40" kern="0" dirty="0">
                <a:solidFill>
                  <a:srgbClr val="8F8F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PRESENTATION TEMPLATE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_DARK">
    <p:bg>
      <p:bgPr>
        <a:solidFill>
          <a:srgbClr val="1F1E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spc="220" kern="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AERIAL CANVAS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006840" y="6446520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40" kern="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PRESENTATION TEMPLATE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C8CED0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image" Target="../media/image-9-4.jp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property-twilight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1E1F">
              <a:alpha val="48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166360" cy="6858000"/>
          </a:xfrm>
          <a:prstGeom prst="rect">
            <a:avLst/>
          </a:prstGeom>
          <a:solidFill>
            <a:srgbClr val="1F1E1F">
              <a:alpha val="8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pic>
        <p:nvPicPr>
          <p:cNvPr id="5" name="Image 1" descr="/opt/data/cache/atlas-ac-deck.B5W6WN/assets/logo-whit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58368" y="566928"/>
            <a:ext cx="3017520" cy="38624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4944" y="196596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BROKERAGE MEETING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58368" y="2267712"/>
            <a:ext cx="4800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brokerage,</a:t>
            </a:r>
            <a:endParaRPr lang="en-US" sz="2900" dirty="0"/>
          </a:p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distinctively empowered.</a:t>
            </a:r>
            <a:endParaRPr lang="en-US" sz="2900" dirty="0"/>
          </a:p>
        </p:txBody>
      </p:sp>
      <p:sp>
        <p:nvSpPr>
          <p:cNvPr id="8" name="Text 4"/>
          <p:cNvSpPr/>
          <p:nvPr/>
        </p:nvSpPr>
        <p:spPr>
          <a:xfrm>
            <a:off x="694944" y="40690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[MEETING PURPOSE]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694944" y="4617720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[MONTH 00, 2026]  •  [LOCATION]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94944" y="5166360"/>
            <a:ext cx="2788920" cy="384048"/>
          </a:xfrm>
          <a:prstGeom prst="roundRect">
            <a:avLst>
              <a:gd name="adj" fmla="val 23810"/>
            </a:avLst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04672" y="5248656"/>
            <a:ext cx="25694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AERIAL CANVAS × [BROKERAGE]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566928"/>
            <a:ext cx="2788920" cy="3569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82880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ALTERNATE COVER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640080" y="2121408"/>
            <a:ext cx="6035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Create the edge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agents can feel.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76656" y="388620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[EXECUTIVE MEETING PURPOSE OR SUBTITLE]</a:t>
            </a:r>
            <a:endParaRPr lang="en-US" sz="1400" dirty="0"/>
          </a:p>
        </p:txBody>
      </p:sp>
      <p:pic>
        <p:nvPicPr>
          <p:cNvPr id="6" name="Image 1" descr="/opt/data/cache/atlas-ac-deck.B5W6WN/assets/process-post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543800" y="658368"/>
            <a:ext cx="4069080" cy="54406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296912" y="1143000"/>
            <a:ext cx="164592" cy="4480560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 rot="2700000">
            <a:off x="6382512" y="4910328"/>
            <a:ext cx="393192" cy="393192"/>
          </a:xfrm>
          <a:prstGeom prst="rect">
            <a:avLst/>
          </a:prstGeom>
          <a:solidFill>
            <a:srgbClr val="BAC6FF">
              <a:alpha val="0"/>
            </a:srgbClr>
          </a:solidFill>
          <a:ln w="31750">
            <a:solidFill>
              <a:srgbClr val="BAC6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C8CED0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384048"/>
            <a:ext cx="2423160" cy="310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972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MEETING MAP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66928" y="1371600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clear path from vision to execution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21792" y="23591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353312" y="235915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we heard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709160" y="2368296"/>
            <a:ext cx="6263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Brokerage priorities and current experience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335024" y="2889504"/>
            <a:ext cx="9784080" cy="0"/>
          </a:xfrm>
          <a:prstGeom prst="line">
            <a:avLst/>
          </a:prstGeom>
          <a:noFill/>
          <a:ln w="12700">
            <a:solidFill>
              <a:srgbClr val="C8CED0">
                <a:alpha val="95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" y="321868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353312" y="321868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opportunity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709160" y="3227832"/>
            <a:ext cx="6263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media can create a sharper market edge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335024" y="3749040"/>
            <a:ext cx="9784080" cy="0"/>
          </a:xfrm>
          <a:prstGeom prst="line">
            <a:avLst/>
          </a:prstGeom>
          <a:noFill/>
          <a:ln w="12700">
            <a:solidFill>
              <a:srgbClr val="C8CED0">
                <a:alpha val="9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21792" y="4078224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353312" y="407822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we deliver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09160" y="4087368"/>
            <a:ext cx="6263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People, process, quality and support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335024" y="4608576"/>
            <a:ext cx="9784080" cy="0"/>
          </a:xfrm>
          <a:prstGeom prst="line">
            <a:avLst/>
          </a:prstGeom>
          <a:noFill/>
          <a:ln w="12700">
            <a:solidFill>
              <a:srgbClr val="C8CED0">
                <a:alpha val="9500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493776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353312" y="4937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Recommended next step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709160" y="4946904"/>
            <a:ext cx="6263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Pilot, rollout and ownership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335024" y="5468112"/>
            <a:ext cx="9784080" cy="0"/>
          </a:xfrm>
          <a:prstGeom prst="line">
            <a:avLst/>
          </a:prstGeom>
          <a:noFill/>
          <a:ln w="12700">
            <a:solidFill>
              <a:srgbClr val="C8CED0">
                <a:alpha val="9500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5623560"/>
            <a:ext cx="2331720" cy="384048"/>
          </a:xfrm>
          <a:prstGeom prst="roundRect">
            <a:avLst>
              <a:gd name="adj" fmla="val 23810"/>
            </a:avLst>
          </a:prstGeom>
          <a:solidFill>
            <a:srgbClr val="1F1E1F"/>
          </a:solidFill>
          <a:ln w="12700">
            <a:solidFill>
              <a:srgbClr val="1F1E1F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31520" y="5705856"/>
            <a:ext cx="21122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[MEETING OUTCOME]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process-pr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1E1F">
              <a:alpha val="5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1F1E1F">
              <a:alpha val="7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pic>
        <p:nvPicPr>
          <p:cNvPr id="5" name="Image 1" descr="/opt/data/cache/atlas-ac-deck.B5W6WN/assets/logo-whit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080" y="566928"/>
            <a:ext cx="2560320" cy="3277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8368" y="221284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SECTION 01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58368" y="2542032"/>
            <a:ext cx="6035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Start with</a:t>
            </a:r>
            <a:endParaRPr lang="en-US" sz="3600" dirty="0"/>
          </a:p>
          <a:p>
            <a:pPr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matters most.</a:t>
            </a:r>
            <a:endParaRPr lang="en-US" sz="3600" dirty="0"/>
          </a:p>
        </p:txBody>
      </p:sp>
      <p:sp>
        <p:nvSpPr>
          <p:cNvPr id="8" name="Text 4"/>
          <p:cNvSpPr/>
          <p:nvPr/>
        </p:nvSpPr>
        <p:spPr>
          <a:xfrm>
            <a:off x="685800" y="4370832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[ONE-SENTENCE SECTION FRAME]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384048"/>
            <a:ext cx="2423160" cy="310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972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POINT OF VIEW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66928" y="1371600"/>
            <a:ext cx="5166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Media should build the agent,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just market the listing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603504" y="2542032"/>
            <a:ext cx="4754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[STRATEGIC ARGUMENT OR “ABOUT US” STORY]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 rot="2700000">
            <a:off x="713232" y="3383280"/>
            <a:ext cx="182880" cy="182880"/>
          </a:xfrm>
          <a:prstGeom prst="rect">
            <a:avLst/>
          </a:prstGeom>
          <a:solidFill>
            <a:srgbClr val="7587D1">
              <a:alpha val="0"/>
            </a:srgbClr>
          </a:solidFill>
          <a:ln w="19050">
            <a:solidFill>
              <a:srgbClr val="7587D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207008" y="3310128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Make every touchpoint feel intentional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2700000">
            <a:off x="713232" y="4133088"/>
            <a:ext cx="182880" cy="182880"/>
          </a:xfrm>
          <a:prstGeom prst="rect">
            <a:avLst/>
          </a:prstGeom>
          <a:solidFill>
            <a:srgbClr val="7587D1">
              <a:alpha val="0"/>
            </a:srgbClr>
          </a:solidFill>
          <a:ln w="19050">
            <a:solidFill>
              <a:srgbClr val="7587D1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207008" y="4059936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Give agents a repeatable way to stand out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 rot="2700000">
            <a:off x="713232" y="4882896"/>
            <a:ext cx="182880" cy="182880"/>
          </a:xfrm>
          <a:prstGeom prst="rect">
            <a:avLst/>
          </a:prstGeom>
          <a:solidFill>
            <a:srgbClr val="7587D1">
              <a:alpha val="0"/>
            </a:srgbClr>
          </a:solidFill>
          <a:ln w="19050">
            <a:solidFill>
              <a:srgbClr val="7587D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07008" y="4809744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Make quality easier to access and deliver</a:t>
            </a:r>
            <a:endParaRPr lang="en-US" sz="1350" dirty="0"/>
          </a:p>
        </p:txBody>
      </p:sp>
      <p:pic>
        <p:nvPicPr>
          <p:cNvPr id="12" name="Image 1" descr="/opt/data/cache/atlas-ac-deck.B5W6WN/assets/squad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89320" y="1170432"/>
            <a:ext cx="5650992" cy="5138928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623560" y="5166360"/>
            <a:ext cx="1920240" cy="566928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833872" y="5276088"/>
            <a:ext cx="1508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TEAM,</a:t>
            </a:r>
            <a:endParaRPr lang="en-US" sz="850" dirty="0"/>
          </a:p>
          <a:p>
            <a:pPr indent="0" marL="0">
              <a:buNone/>
            </a:pPr>
            <a:r>
              <a:rPr lang="en-US" sz="8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SPEED DIAL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502920"/>
            <a:ext cx="2514600" cy="3218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5727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OPPORTUNITY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640080" y="1901952"/>
            <a:ext cx="106984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best brokerage experience</a:t>
            </a:r>
            <a:endParaRPr lang="en-US" sz="3300" dirty="0"/>
          </a:p>
          <a:p>
            <a:pPr indent="0" marL="0">
              <a:buNone/>
            </a:pPr>
            <a:r>
              <a:rPr lang="en-US" sz="3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should also be the easiest one.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58368" y="3767328"/>
            <a:ext cx="10835640" cy="1463040"/>
          </a:xfrm>
          <a:prstGeom prst="rect">
            <a:avLst/>
          </a:prstGeom>
          <a:solidFill>
            <a:srgbClr val="FFFFFF">
              <a:alpha val="9000"/>
            </a:srgbClr>
          </a:solidFill>
          <a:ln w="17780">
            <a:solidFill>
              <a:srgbClr val="BAC6FF">
                <a:alpha val="9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60120" y="4096512"/>
            <a:ext cx="9738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[INSERT ONE APPROVED PROOF POINT]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C8CED0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384048"/>
            <a:ext cx="2423160" cy="310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972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PROOF AT A GLANCE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66928" y="1371600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Turn outcomes into a simple visual rhythm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621792" y="2331720"/>
            <a:ext cx="3401568" cy="3017520"/>
          </a:xfrm>
          <a:prstGeom prst="rect">
            <a:avLst/>
          </a:prstGeom>
          <a:solidFill>
            <a:srgbClr val="1F1E1F"/>
          </a:solidFill>
          <a:ln w="12700">
            <a:solidFill>
              <a:srgbClr val="1F1E1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77824" y="2688336"/>
            <a:ext cx="287121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1,000+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896112" y="361188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agents and companies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96112" y="4279392"/>
            <a:ext cx="2761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Verified website claim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389120" y="2331720"/>
            <a:ext cx="3401568" cy="3017520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645152" y="2688336"/>
            <a:ext cx="287121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[METRIC]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4663440" y="361188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[OUTCOME LABEL]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663440" y="4279392"/>
            <a:ext cx="2761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[SOURCE / PERIOD]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8156448" y="2331720"/>
            <a:ext cx="3401568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C8CED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412480" y="2688336"/>
            <a:ext cx="287121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[METRIC]</a:t>
            </a:r>
            <a:endParaRPr lang="en-US" sz="2500" dirty="0"/>
          </a:p>
        </p:txBody>
      </p:sp>
      <p:sp>
        <p:nvSpPr>
          <p:cNvPr id="15" name="Text 12"/>
          <p:cNvSpPr/>
          <p:nvPr/>
        </p:nvSpPr>
        <p:spPr>
          <a:xfrm>
            <a:off x="8430768" y="3611880"/>
            <a:ext cx="2788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[OUTCOME LABEL]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430768" y="4279392"/>
            <a:ext cx="2761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[SOURCE / PERIOD]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640080" y="5623560"/>
            <a:ext cx="10332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Historical results  •  Current activity  •  Future potential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40080" y="457200"/>
            <a:ext cx="2514600" cy="3218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32588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CAPABILITIES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640080" y="1627632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partner. A complete media ecosystem.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658368" y="2633472"/>
            <a:ext cx="3438144" cy="1143000"/>
          </a:xfrm>
          <a:prstGeom prst="rect">
            <a:avLst/>
          </a:prstGeom>
          <a:solidFill>
            <a:srgbClr val="3E3E3E">
              <a:alpha val="70000"/>
            </a:srgbClr>
          </a:solidFill>
          <a:ln w="11430">
            <a:solidFill>
              <a:srgbClr val="7587D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 rot="2700000">
            <a:off x="914400" y="2862072"/>
            <a:ext cx="146304" cy="146304"/>
          </a:xfrm>
          <a:prstGeom prst="rect">
            <a:avLst/>
          </a:prstGeom>
          <a:solidFill>
            <a:srgbClr val="BAC6FF">
              <a:alpha val="0"/>
            </a:srgbClr>
          </a:solidFill>
          <a:ln w="17780">
            <a:solidFill>
              <a:srgbClr val="BAC6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16736" y="28163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PHOTOGRAPHY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316736" y="316382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Bright, natural and composition-led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71416" y="2633472"/>
            <a:ext cx="3438144" cy="1143000"/>
          </a:xfrm>
          <a:prstGeom prst="rect">
            <a:avLst/>
          </a:prstGeom>
          <a:solidFill>
            <a:srgbClr val="3E3E3E">
              <a:alpha val="70000"/>
            </a:srgbClr>
          </a:solidFill>
          <a:ln w="11430">
            <a:solidFill>
              <a:srgbClr val="7587D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2700000">
            <a:off x="4727448" y="2862072"/>
            <a:ext cx="146304" cy="146304"/>
          </a:xfrm>
          <a:prstGeom prst="rect">
            <a:avLst/>
          </a:prstGeom>
          <a:solidFill>
            <a:srgbClr val="BAC6FF">
              <a:alpha val="0"/>
            </a:srgbClr>
          </a:solidFill>
          <a:ln w="17780">
            <a:solidFill>
              <a:srgbClr val="BAC6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29784" y="28163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VIDEO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129784" y="316382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Cinematic stories built to connect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8284464" y="2633472"/>
            <a:ext cx="3438144" cy="1143000"/>
          </a:xfrm>
          <a:prstGeom prst="rect">
            <a:avLst/>
          </a:prstGeom>
          <a:solidFill>
            <a:srgbClr val="3E3E3E">
              <a:alpha val="70000"/>
            </a:srgbClr>
          </a:solidFill>
          <a:ln w="11430">
            <a:solidFill>
              <a:srgbClr val="7587D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2700000">
            <a:off x="8540496" y="2862072"/>
            <a:ext cx="146304" cy="146304"/>
          </a:xfrm>
          <a:prstGeom prst="rect">
            <a:avLst/>
          </a:prstGeom>
          <a:solidFill>
            <a:srgbClr val="BAC6FF">
              <a:alpha val="0"/>
            </a:srgbClr>
          </a:solidFill>
          <a:ln w="17780">
            <a:solidFill>
              <a:srgbClr val="BAC6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942832" y="281635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DRONE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942832" y="3163824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Perspective that expands the story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58368" y="4114800"/>
            <a:ext cx="3438144" cy="1143000"/>
          </a:xfrm>
          <a:prstGeom prst="rect">
            <a:avLst/>
          </a:prstGeom>
          <a:solidFill>
            <a:srgbClr val="BAC6FF"/>
          </a:solidFill>
          <a:ln w="11430">
            <a:solidFill>
              <a:srgbClr val="BAC6F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2700000">
            <a:off x="914400" y="4343400"/>
            <a:ext cx="146304" cy="146304"/>
          </a:xfrm>
          <a:prstGeom prst="rect">
            <a:avLst/>
          </a:prstGeom>
          <a:solidFill>
            <a:srgbClr val="1F1E1F">
              <a:alpha val="0"/>
            </a:srgbClr>
          </a:solidFill>
          <a:ln w="17780">
            <a:solidFill>
              <a:srgbClr val="1F1E1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316736" y="42976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3D + FLOOR PLANS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316736" y="4645152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Clarity for buyers before the visit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4471416" y="4114800"/>
            <a:ext cx="3438144" cy="1143000"/>
          </a:xfrm>
          <a:prstGeom prst="rect">
            <a:avLst/>
          </a:prstGeom>
          <a:solidFill>
            <a:srgbClr val="BAC6FF"/>
          </a:solidFill>
          <a:ln w="11430">
            <a:solidFill>
              <a:srgbClr val="BAC6F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 rot="2700000">
            <a:off x="4727448" y="4343400"/>
            <a:ext cx="146304" cy="146304"/>
          </a:xfrm>
          <a:prstGeom prst="rect">
            <a:avLst/>
          </a:prstGeom>
          <a:solidFill>
            <a:srgbClr val="1F1E1F">
              <a:alpha val="0"/>
            </a:srgbClr>
          </a:solidFill>
          <a:ln w="17780">
            <a:solidFill>
              <a:srgbClr val="1F1E1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129784" y="42976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129784" y="4645152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Platform-ready content with an edge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8284464" y="4114800"/>
            <a:ext cx="3438144" cy="1143000"/>
          </a:xfrm>
          <a:prstGeom prst="rect">
            <a:avLst/>
          </a:prstGeom>
          <a:solidFill>
            <a:srgbClr val="BAC6FF"/>
          </a:solidFill>
          <a:ln w="11430">
            <a:solidFill>
              <a:srgbClr val="BAC6FF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 rot="2700000">
            <a:off x="8540496" y="4343400"/>
            <a:ext cx="146304" cy="146304"/>
          </a:xfrm>
          <a:prstGeom prst="rect">
            <a:avLst/>
          </a:prstGeom>
          <a:solidFill>
            <a:srgbClr val="1F1E1F">
              <a:alpha val="0"/>
            </a:srgbClr>
          </a:solidFill>
          <a:ln w="17780">
            <a:solidFill>
              <a:srgbClr val="1F1E1F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942832" y="42976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BRAND + PRODUCTION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8942832" y="4645152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Campaigns, profiles and commercial work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C8CED0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384048"/>
            <a:ext cx="2423160" cy="310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972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AERIAL CANVAS PROCESS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66928" y="1371600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human-first workflow from idea to delivery</a:t>
            </a:r>
            <a:endParaRPr lang="en-US" sz="2800" dirty="0"/>
          </a:p>
        </p:txBody>
      </p:sp>
      <p:pic>
        <p:nvPicPr>
          <p:cNvPr id="5" name="Image 1" descr="/opt/data/cache/atlas-ac-deck.B5W6WN/assets/process-consult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66928" y="2286000"/>
            <a:ext cx="2560320" cy="24688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66928" y="3977640"/>
            <a:ext cx="2560320" cy="777240"/>
          </a:xfrm>
          <a:prstGeom prst="rect">
            <a:avLst/>
          </a:prstGeom>
          <a:solidFill>
            <a:srgbClr val="1F1E1F">
              <a:alpha val="9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713232" y="415137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152144" y="4114800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Consultation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3145536" y="3493008"/>
            <a:ext cx="292608" cy="0"/>
          </a:xfrm>
          <a:prstGeom prst="line">
            <a:avLst/>
          </a:prstGeom>
          <a:noFill/>
          <a:ln w="25400">
            <a:solidFill>
              <a:srgbClr val="7587D1"/>
            </a:solidFill>
            <a:prstDash val="solid"/>
            <a:headEnd type="none"/>
            <a:tailEnd type="triangle"/>
          </a:ln>
        </p:spPr>
      </p:sp>
      <p:pic>
        <p:nvPicPr>
          <p:cNvPr id="10" name="Image 2" descr="/opt/data/cache/atlas-ac-deck.B5W6WN/assets/process-pre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447288" y="2286000"/>
            <a:ext cx="2560320" cy="246888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3447288" y="3977640"/>
            <a:ext cx="2560320" cy="777240"/>
          </a:xfrm>
          <a:prstGeom prst="rect">
            <a:avLst/>
          </a:prstGeom>
          <a:solidFill>
            <a:srgbClr val="1F1E1F">
              <a:alpha val="9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3593592" y="415137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4032504" y="4114800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Pre-production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025896" y="3493008"/>
            <a:ext cx="292608" cy="0"/>
          </a:xfrm>
          <a:prstGeom prst="line">
            <a:avLst/>
          </a:prstGeom>
          <a:noFill/>
          <a:ln w="25400">
            <a:solidFill>
              <a:srgbClr val="7587D1"/>
            </a:solidFill>
            <a:prstDash val="solid"/>
            <a:headEnd type="none"/>
            <a:tailEnd type="triangle"/>
          </a:ln>
        </p:spPr>
      </p:sp>
      <p:pic>
        <p:nvPicPr>
          <p:cNvPr id="15" name="Image 3" descr="/opt/data/cache/atlas-ac-deck.B5W6WN/assets/process-production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327648" y="2286000"/>
            <a:ext cx="2560320" cy="2468880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327648" y="3977640"/>
            <a:ext cx="2560320" cy="777240"/>
          </a:xfrm>
          <a:prstGeom prst="rect">
            <a:avLst/>
          </a:prstGeom>
          <a:solidFill>
            <a:srgbClr val="1F1E1F">
              <a:alpha val="9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17" name="Text 11"/>
          <p:cNvSpPr/>
          <p:nvPr/>
        </p:nvSpPr>
        <p:spPr>
          <a:xfrm>
            <a:off x="6473952" y="415137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6912864" y="4114800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Production day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8906256" y="3493008"/>
            <a:ext cx="292608" cy="0"/>
          </a:xfrm>
          <a:prstGeom prst="line">
            <a:avLst/>
          </a:prstGeom>
          <a:noFill/>
          <a:ln w="25400">
            <a:solidFill>
              <a:srgbClr val="7587D1"/>
            </a:solidFill>
            <a:prstDash val="solid"/>
            <a:headEnd type="none"/>
            <a:tailEnd type="triangle"/>
          </a:ln>
        </p:spPr>
      </p:sp>
      <p:pic>
        <p:nvPicPr>
          <p:cNvPr id="20" name="Image 4" descr="/opt/data/cache/atlas-ac-deck.B5W6WN/assets/process-post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9208008" y="2286000"/>
            <a:ext cx="2560320" cy="2468880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9208008" y="3977640"/>
            <a:ext cx="2560320" cy="777240"/>
          </a:xfrm>
          <a:prstGeom prst="rect">
            <a:avLst/>
          </a:prstGeom>
          <a:solidFill>
            <a:srgbClr val="1F1E1F">
              <a:alpha val="92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22" name="Text 15"/>
          <p:cNvSpPr/>
          <p:nvPr/>
        </p:nvSpPr>
        <p:spPr>
          <a:xfrm>
            <a:off x="9354312" y="4151376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9793224" y="4114800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Post-production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603504" y="51389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Consult  →  Plan  →  Capture  →  Deliver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property-luxury-lift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70408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040880" cy="6858000"/>
          </a:xfrm>
          <a:prstGeom prst="rect">
            <a:avLst/>
          </a:prstGeom>
          <a:solidFill>
            <a:srgbClr val="1F1E1F">
              <a:alpha val="18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pic>
        <p:nvPicPr>
          <p:cNvPr id="4" name="Image 1" descr="/opt/data/cache/atlas-ac-deck.B5W6WN/assets/logo-whit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502920"/>
            <a:ext cx="2514600" cy="3218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525512" y="74980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CASE STUDY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7498080" y="1143000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[PROJECT / BROKERAGE]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7525512" y="228600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CHALLENGE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7525512" y="2606040"/>
            <a:ext cx="3886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[Describe the specific business or marketing challenge in one or two sentences.]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7525512" y="356616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7525512" y="3886200"/>
            <a:ext cx="3886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[Name the service mix and the choices that made the work distinctive.]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525512" y="4937760"/>
            <a:ext cx="3566160" cy="384048"/>
          </a:xfrm>
          <a:prstGeom prst="roundRect">
            <a:avLst>
              <a:gd name="adj" fmla="val 23810"/>
            </a:avLst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635240" y="5020056"/>
            <a:ext cx="33467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[APPROVED RESULT / OUTCOME]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7525512" y="5532120"/>
            <a:ext cx="3703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[SOURCE / PROJECT REFERENCE]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whit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1792" y="502920"/>
            <a:ext cx="2514600" cy="32186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8132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 PERSPECTIVE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94360" y="178308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dirty="0">
                <a:solidFill>
                  <a:srgbClr val="BAC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1234440" y="214884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[INSERT ONE CONCISE, APPROVED CLIENT QUOTE]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261872" y="402336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C8CED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[CLIENT NAME]  •  [BROKERAGE]</a:t>
            </a:r>
            <a:endParaRPr lang="en-US" sz="1150" dirty="0"/>
          </a:p>
        </p:txBody>
      </p:sp>
      <p:pic>
        <p:nvPicPr>
          <p:cNvPr id="7" name="Image 1" descr="/opt/data/cache/atlas-ac-deck.B5W6WN/assets/testimonial-chris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302752" y="1024128"/>
            <a:ext cx="3246120" cy="452628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001000" y="5166360"/>
            <a:ext cx="2834640" cy="502920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11312" y="5340096"/>
            <a:ext cx="2423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1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CLIENT PROOF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C8CED0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21792" y="502920"/>
            <a:ext cx="2560320" cy="3277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01568" y="466344"/>
            <a:ext cx="274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F8F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×</a:t>
            </a:r>
            <a:endParaRPr lang="en-US" sz="1800" dirty="0"/>
          </a:p>
        </p:txBody>
      </p:sp>
      <p:sp>
        <p:nvSpPr>
          <p:cNvPr id="4" name="Shape 1"/>
          <p:cNvSpPr/>
          <p:nvPr/>
        </p:nvSpPr>
        <p:spPr>
          <a:xfrm>
            <a:off x="3913632" y="347472"/>
            <a:ext cx="233172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3970">
            <a:solidFill>
              <a:srgbClr val="8F8F8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0" y="585216"/>
            <a:ext cx="1920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80" kern="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[BROKERAGE LOGO]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40080" y="150876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CO-BRANDED SECTION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21792" y="1828800"/>
            <a:ext cx="6629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partnership designed around your agents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658368" y="3063240"/>
            <a:ext cx="5486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[PARTNERSHIP MESSAGE: explain how the combined brands will serve the brokerage and its agents.]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58368" y="4663440"/>
            <a:ext cx="2240280" cy="384048"/>
          </a:xfrm>
          <a:prstGeom prst="roundRect">
            <a:avLst>
              <a:gd name="adj" fmla="val 23810"/>
            </a:avLst>
          </a:prstGeom>
          <a:solidFill>
            <a:srgbClr val="1F1E1F"/>
          </a:solidFill>
          <a:ln w="12700">
            <a:solidFill>
              <a:srgbClr val="1F1E1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68096" y="4745736"/>
            <a:ext cx="2020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AERIAL CANVAS SYSTEM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090672" y="4663440"/>
            <a:ext cx="2240280" cy="384048"/>
          </a:xfrm>
          <a:prstGeom prst="roundRect">
            <a:avLst>
              <a:gd name="adj" fmla="val 23810"/>
            </a:avLst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200400" y="4745736"/>
            <a:ext cx="2020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 BROKERAGE ACCENT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8092440" y="146304"/>
            <a:ext cx="4096512" cy="6300216"/>
          </a:xfrm>
          <a:prstGeom prst="rect">
            <a:avLst/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2700000">
            <a:off x="9345168" y="1389888"/>
            <a:ext cx="914400" cy="914400"/>
          </a:xfrm>
          <a:prstGeom prst="rect">
            <a:avLst/>
          </a:prstGeom>
          <a:solidFill>
            <a:srgbClr val="1F1E1F">
              <a:alpha val="0"/>
            </a:srgbClr>
          </a:solidFill>
          <a:ln w="57150">
            <a:solidFill>
              <a:srgbClr val="1F1E1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668512" y="3154680"/>
            <a:ext cx="2971800" cy="1325880"/>
          </a:xfrm>
          <a:prstGeom prst="roundRect">
            <a:avLst>
              <a:gd name="adj" fmla="val 5517"/>
            </a:avLst>
          </a:prstGeom>
          <a:solidFill>
            <a:srgbClr val="FFFFFF">
              <a:alpha val="28000"/>
            </a:srgbClr>
          </a:solidFill>
          <a:ln w="13970">
            <a:solidFill>
              <a:srgbClr val="1F1E1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915400" y="3493008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[BROKERAGE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BRAND AREA]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logo-ink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384048"/>
            <a:ext cx="2423160" cy="31016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97280"/>
            <a:ext cx="3474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PEOPLE BEHIND THE WORK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566928" y="1371600"/>
            <a:ext cx="10424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dedicated team that makes execution feel easy</a:t>
            </a:r>
            <a:endParaRPr lang="en-US" sz="2800" dirty="0"/>
          </a:p>
        </p:txBody>
      </p:sp>
      <p:pic>
        <p:nvPicPr>
          <p:cNvPr id="5" name="Image 1" descr="/opt/data/cache/atlas-ac-deck.B5W6WN/assets/training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4360" y="2267712"/>
            <a:ext cx="6812280" cy="35661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 rot="2700000">
            <a:off x="7955280" y="2395728"/>
            <a:ext cx="164592" cy="164592"/>
          </a:xfrm>
          <a:prstGeom prst="rect">
            <a:avLst/>
          </a:prstGeom>
          <a:solidFill>
            <a:srgbClr val="7587D1">
              <a:alpha val="0"/>
            </a:srgbClr>
          </a:solidFill>
          <a:ln w="17780">
            <a:solidFill>
              <a:srgbClr val="7587D1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8412480" y="233172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8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PROJECT MANAGEMENT</a:t>
            </a:r>
            <a:endParaRPr lang="en-US" sz="950" dirty="0"/>
          </a:p>
        </p:txBody>
      </p:sp>
      <p:sp>
        <p:nvSpPr>
          <p:cNvPr id="8" name="Text 4"/>
          <p:cNvSpPr/>
          <p:nvPr/>
        </p:nvSpPr>
        <p:spPr>
          <a:xfrm>
            <a:off x="8412480" y="2660904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accountable point of contact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 rot="2700000">
            <a:off x="7955280" y="3520440"/>
            <a:ext cx="164592" cy="164592"/>
          </a:xfrm>
          <a:prstGeom prst="rect">
            <a:avLst/>
          </a:prstGeom>
          <a:solidFill>
            <a:srgbClr val="7587D1">
              <a:alpha val="0"/>
            </a:srgbClr>
          </a:solidFill>
          <a:ln w="17780">
            <a:solidFill>
              <a:srgbClr val="7587D1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412480" y="3456432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8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CREATIVE SPECIALISTS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8412480" y="3785616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Photography, video and drone expertise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 rot="2700000">
            <a:off x="7955280" y="4645152"/>
            <a:ext cx="164592" cy="164592"/>
          </a:xfrm>
          <a:prstGeom prst="rect">
            <a:avLst/>
          </a:prstGeom>
          <a:solidFill>
            <a:srgbClr val="7587D1">
              <a:alpha val="0"/>
            </a:srgbClr>
          </a:solidFill>
          <a:ln w="17780">
            <a:solidFill>
              <a:srgbClr val="7587D1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412480" y="4581144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80" kern="0" dirty="0">
                <a:solidFill>
                  <a:srgbClr val="7587D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POST-PRODUCTION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8412480" y="4910328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50" b="1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Consistent quality and polished delivery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7955280" y="5559552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3E3E3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[OPTIONAL TEAM / MARKET NOTE]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21031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50">
                <a:solidFill>
                  <a:srgbClr val="8F8F8F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opt/data/cache/atlas-ac-deck.B5W6WN/assets/property-dron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1E1F">
              <a:alpha val="50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1F1E1F">
              <a:alpha val="76000"/>
            </a:srgbClr>
          </a:solidFill>
          <a:ln w="12700">
            <a:solidFill>
              <a:srgbClr val="1F1E1F">
                <a:alpha val="0"/>
              </a:srgbClr>
            </a:solidFill>
            <a:prstDash val="solid"/>
          </a:ln>
        </p:spPr>
      </p:sp>
      <p:pic>
        <p:nvPicPr>
          <p:cNvPr id="5" name="Image 1" descr="/opt/data/cache/atlas-ac-deck.B5W6WN/assets/logo-whit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0080" y="548640"/>
            <a:ext cx="2971800" cy="3803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8368" y="19842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20" kern="0" dirty="0">
                <a:solidFill>
                  <a:srgbClr val="B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STEP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40080" y="2267712"/>
            <a:ext cx="5166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Ready to define</a:t>
            </a:r>
            <a:endParaRPr lang="en-US" sz="3800" dirty="0"/>
          </a:p>
          <a:p>
            <a:pPr indent="0" marL="0">
              <a:buNone/>
            </a:pPr>
            <a:r>
              <a:rPr lang="en-US" sz="3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edge?</a:t>
            </a:r>
            <a:endParaRPr lang="en-US" sz="3800" dirty="0"/>
          </a:p>
        </p:txBody>
      </p:sp>
      <p:sp>
        <p:nvSpPr>
          <p:cNvPr id="8" name="Text 4"/>
          <p:cNvSpPr/>
          <p:nvPr/>
        </p:nvSpPr>
        <p:spPr>
          <a:xfrm>
            <a:off x="676656" y="3995928"/>
            <a:ext cx="5074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[AGREED NEXT ACTION / PILOT SCOPE / Q&amp;A]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676656" y="4956048"/>
            <a:ext cx="2926080" cy="384048"/>
          </a:xfrm>
          <a:prstGeom prst="roundRect">
            <a:avLst>
              <a:gd name="adj" fmla="val 23810"/>
            </a:avLst>
          </a:prstGeom>
          <a:solidFill>
            <a:srgbClr val="BAC6FF"/>
          </a:solidFill>
          <a:ln w="12700">
            <a:solidFill>
              <a:srgbClr val="BAC6F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86384" y="5038344"/>
            <a:ext cx="2706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spc="80" kern="0" dirty="0">
                <a:solidFill>
                  <a:srgbClr val="1F1E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[OWNER]  •  [ACTION]  •  [DATE]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9144000" y="59436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aerialcanvas.com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Aerial Canvas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Aerial Canvas Presentation Template</dc:title>
  <dc:subject>Reusable Aerial Canvas presentation template for brokerage meetings</dc:subject>
  <dc:creator>Atlas for Aerial Canvas</dc:creator>
  <cp:lastModifiedBy>Atlas for Aerial Canvas</cp:lastModifiedBy>
  <cp:revision>1</cp:revision>
  <dcterms:created xsi:type="dcterms:W3CDTF">2026-09-18T23:05:33Z</dcterms:created>
  <dcterms:modified xsi:type="dcterms:W3CDTF">2026-09-18T23:05:33Z</dcterms:modified>
</cp:coreProperties>
</file>